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620" r:id="rId2"/>
    <p:sldId id="262" r:id="rId3"/>
    <p:sldId id="629" r:id="rId4"/>
    <p:sldId id="621" r:id="rId5"/>
    <p:sldId id="630" r:id="rId6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9563"/>
    <a:srgbClr val="374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55"/>
  </p:normalViewPr>
  <p:slideViewPr>
    <p:cSldViewPr snapToGrid="0">
      <p:cViewPr>
        <p:scale>
          <a:sx n="86" d="100"/>
          <a:sy n="86" d="100"/>
        </p:scale>
        <p:origin x="159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72E42D-7F7B-5A4C-8338-08301CB81873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9E75F-70A2-FF4F-A8D4-DD5A45C21AEE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61224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8212B1-78AA-49ED-BE88-AE08E059D9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6287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6437b995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96437b995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9665dc4369_3_2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9665dc4369_3_2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633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9665dc4369_3_2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9665dc4369_3_2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48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C305B-FC1C-E89D-B0BB-426F7C8DE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088498-3E09-CA06-0B46-4EC235D818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39DE8-321D-454D-C92B-78413A57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9D5E6-9F60-DB20-2F6E-DDA90DF89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B7244-D9EA-A9BA-60DE-05C13F945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58462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06826-BBC9-A1EF-8E31-FA3C69DA8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A29D52-0401-4E88-C797-371A86FDA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C6E58-5A29-CA2D-F720-0B1A3E1F6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F0ACA-077F-2F3F-5A28-810390B5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3A9A1-3804-52B4-3569-261FB3135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82175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90730D-9B36-7FEA-08C4-D56A1C06F5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7E789A-E939-5AB6-B552-96ACF23DB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060E3-D616-588C-D2B3-A8CA1FE3B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940F7-D10E-3ACC-0CB7-503BA84F6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6D0C3-AA33-2AF1-4420-3FB9F1E6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544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14BC6B1-14BB-05A2-0D06-3E7BD75E66CA}"/>
              </a:ext>
            </a:extLst>
          </p:cNvPr>
          <p:cNvSpPr/>
          <p:nvPr userDrawn="1"/>
        </p:nvSpPr>
        <p:spPr>
          <a:xfrm>
            <a:off x="0" y="0"/>
            <a:ext cx="12192000" cy="696685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Imagem 24">
            <a:extLst>
              <a:ext uri="{FF2B5EF4-FFF2-40B4-BE49-F238E27FC236}">
                <a16:creationId xmlns:a16="http://schemas.microsoft.com/office/drawing/2014/main" id="{22F96581-C222-F60E-A070-F20F110902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207" y="5943713"/>
            <a:ext cx="1061818" cy="74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7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37B91-5525-4C8C-D1C7-B4CDD7600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977F7-6985-5640-4BB7-524142F87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E7F2E-D159-B9DE-4351-26F480DF7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29D36-785B-1B46-01C4-90892E223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59983-6C7B-21F8-802B-B1A94C337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077574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D8699-FF7C-BDBC-2215-42773AFAF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A41EC-A5CA-63B8-EAD4-6473B4070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57508-C587-9ADE-F348-83CBBA403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13F80-31C8-B54B-E625-A89536E98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498F2-CA22-51EB-3565-A36C2E2EB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5119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90889-EC92-35CF-0E21-8F16D6993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8FB12-CDA0-53E6-583A-091A3BC9BA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6ED7A-69AE-5EC0-7EE4-2B41029F87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7F652-6982-FAC6-777E-AE717143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9381B-F556-0DAA-7625-7A3529F3C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C9B15-9D81-6AA6-59FB-C58DC0B0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61638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2B4E-6351-F639-6893-43E4D163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E4378-2F15-4509-B9D4-D2BBD5B93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F40F1A-65DC-4286-9E81-559F0ABFB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EDA6D1-98E8-6E3F-C6D3-B0C637868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E35EDA-7771-CA21-8D70-6527FE2DD7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6DABCF-32E8-F604-476E-EF52C8CB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509589-043E-DB25-C5AE-C3DE74AF4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23F26C-3441-5036-9AF9-74BBC89F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329904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29B6-4D73-77F5-B588-1DFBAC851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358EFA-57B7-60BA-720E-575DA7E83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B6138C-2757-5572-3054-6F3CE93FB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FA3958-7FBF-44E2-CD88-5FADE07F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28309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525672-2ECA-FDA9-9419-975AA976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0009D-4F8E-7B2F-DE6E-2E6385253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F7992B-E73B-595B-EA5C-93B27BC4F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654276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2E663-222F-4B3B-80B4-016C1955D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3BB31-410B-EA0B-2D04-36BF05B69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FECE0E-7DDD-353B-46FE-12942E767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0A488-0F42-13F8-E3F2-F12FADB6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FEE260-56A7-E5CB-F5F4-CA4F838C1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FACB-F891-CFDB-DA35-F7CA229E3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15319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E7D80-604E-1C0F-7A64-DBA14C31F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F8D25E-E908-261C-A2EE-5488D65D9A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2A59B9-9AD2-48A0-B8A8-8E445EBEB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1FC125-7B4B-0E47-D6AD-FF6061A7E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35F79-3624-81BD-75A0-C2892C14F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1D972-3C88-0034-377F-CE4E396E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72483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373211-885A-8F5F-068B-BD92AB3E4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3691D-03B4-0C3C-C3FB-94653A419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12100-8A41-86CF-4423-8F9C08A0E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51ADF-FAF6-474F-BD60-555C98C8E78E}" type="datetimeFigureOut">
              <a:rPr lang="en-BR" smtClean="0"/>
              <a:t>12/06/23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22DC8-1D36-58B9-6680-B8CC1F978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EB3EB-C958-37A3-22A3-34A9BEFD6F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AB99F-D846-A343-B2FC-D43BD3780F29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96221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text, clothing, computer&#10;&#10;Description automatically generated">
            <a:extLst>
              <a:ext uri="{FF2B5EF4-FFF2-40B4-BE49-F238E27FC236}">
                <a16:creationId xmlns:a16="http://schemas.microsoft.com/office/drawing/2014/main" id="{1AE16D09-B16B-13D8-23A2-CF72B285B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364064" cy="6953736"/>
          </a:xfrm>
          <a:prstGeom prst="rect">
            <a:avLst/>
          </a:prstGeom>
        </p:spPr>
      </p:pic>
      <p:sp>
        <p:nvSpPr>
          <p:cNvPr id="8" name="Google Shape;30;p30">
            <a:extLst>
              <a:ext uri="{FF2B5EF4-FFF2-40B4-BE49-F238E27FC236}">
                <a16:creationId xmlns:a16="http://schemas.microsoft.com/office/drawing/2014/main" id="{0E0201BA-095D-E07D-D292-00619AE65473}"/>
              </a:ext>
            </a:extLst>
          </p:cNvPr>
          <p:cNvSpPr/>
          <p:nvPr/>
        </p:nvSpPr>
        <p:spPr>
          <a:xfrm>
            <a:off x="0" y="4050405"/>
            <a:ext cx="12687044" cy="2807078"/>
          </a:xfrm>
          <a:prstGeom prst="rect">
            <a:avLst/>
          </a:prstGeom>
          <a:solidFill>
            <a:srgbClr val="525252">
              <a:alpha val="64705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 Narrow"/>
              <a:buNone/>
            </a:pPr>
            <a:endParaRPr lang="pt-PT" sz="1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11" name="Google Shape;135;p3">
            <a:extLst>
              <a:ext uri="{FF2B5EF4-FFF2-40B4-BE49-F238E27FC236}">
                <a16:creationId xmlns:a16="http://schemas.microsoft.com/office/drawing/2014/main" id="{791A8C88-3100-445D-19BD-2C866F25AAE1}"/>
              </a:ext>
            </a:extLst>
          </p:cNvPr>
          <p:cNvSpPr txBox="1"/>
          <p:nvPr/>
        </p:nvSpPr>
        <p:spPr>
          <a:xfrm>
            <a:off x="211200" y="6101910"/>
            <a:ext cx="8680137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b="1" i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Contribuindo para inclusão de novos programadores no mercado</a:t>
            </a:r>
          </a:p>
        </p:txBody>
      </p:sp>
      <p:sp>
        <p:nvSpPr>
          <p:cNvPr id="12" name="Google Shape;135;p3">
            <a:extLst>
              <a:ext uri="{FF2B5EF4-FFF2-40B4-BE49-F238E27FC236}">
                <a16:creationId xmlns:a16="http://schemas.microsoft.com/office/drawing/2014/main" id="{05AFB373-51A2-7EAD-640B-5040F4A43030}"/>
              </a:ext>
            </a:extLst>
          </p:cNvPr>
          <p:cNvSpPr txBox="1"/>
          <p:nvPr/>
        </p:nvSpPr>
        <p:spPr>
          <a:xfrm>
            <a:off x="211200" y="4660652"/>
            <a:ext cx="12191999" cy="793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2800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APS Lógica da Computação</a:t>
            </a:r>
            <a:br>
              <a:rPr lang="pt-PT" sz="2800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</a:br>
            <a:endParaRPr lang="pt-PT" sz="2800" u="none" strike="noStrike" cap="none" dirty="0">
              <a:solidFill>
                <a:schemeClr val="bg1"/>
              </a:solidFill>
              <a:latin typeface="Myriad Pro" panose="020B0503030403020204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2000" b="1" u="none" strike="noStrike" cap="none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Beni Kracochansky</a:t>
            </a:r>
            <a:endParaRPr lang="pt-PT" sz="2400" b="1" dirty="0">
              <a:solidFill>
                <a:schemeClr val="bg1"/>
              </a:solidFill>
              <a:latin typeface="Myriad Pro" panose="020B0503030403020204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1600" dirty="0">
                <a:solidFill>
                  <a:schemeClr val="bg1"/>
                </a:solidFill>
                <a:latin typeface="Myriad Pro" panose="020B0503030403020204"/>
                <a:ea typeface="Arial Narrow"/>
                <a:cs typeface="Arial Narrow"/>
                <a:sym typeface="Arial Narrow"/>
              </a:rPr>
              <a:t>Junho 2023</a:t>
            </a:r>
            <a:endParaRPr lang="pt-PT" sz="1600" u="none" strike="noStrike" cap="none" dirty="0">
              <a:solidFill>
                <a:schemeClr val="bg1"/>
              </a:solidFill>
              <a:latin typeface="Myriad Pro" panose="020B0503030403020204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094373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21"/>
          <p:cNvGrpSpPr/>
          <p:nvPr/>
        </p:nvGrpSpPr>
        <p:grpSpPr>
          <a:xfrm>
            <a:off x="630776" y="1990325"/>
            <a:ext cx="5192132" cy="971197"/>
            <a:chOff x="453714" y="1284625"/>
            <a:chExt cx="2041994" cy="728398"/>
          </a:xfrm>
        </p:grpSpPr>
        <p:sp>
          <p:nvSpPr>
            <p:cNvPr id="221" name="Google Shape;221;p21"/>
            <p:cNvSpPr txBox="1"/>
            <p:nvPr/>
          </p:nvSpPr>
          <p:spPr>
            <a:xfrm>
              <a:off x="457208" y="1284625"/>
              <a:ext cx="20385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2400" dirty="0" err="1">
                  <a:solidFill>
                    <a:schemeClr val="accent3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Github</a:t>
              </a:r>
              <a:endParaRPr lang="pt-PT" sz="3200" dirty="0">
                <a:solidFill>
                  <a:schemeClr val="accent3"/>
                </a:solidFill>
                <a:latin typeface="Candara" panose="020E0502030303020204" pitchFamily="34" charset="0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22" name="Google Shape;222;p21"/>
            <p:cNvSpPr txBox="1"/>
            <p:nvPr/>
          </p:nvSpPr>
          <p:spPr>
            <a:xfrm>
              <a:off x="453714" y="1572323"/>
              <a:ext cx="2038500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1600" dirty="0">
                  <a:latin typeface="Candara" panose="020E0502030303020204" pitchFamily="34" charset="0"/>
                  <a:cs typeface="Segoe UI" panose="020B0502040204020203" pitchFamily="34" charset="0"/>
                </a:rPr>
                <a:t>Estimado que mais de 3 milhões dos 100 milhões de usuários ativos são brasileiros</a:t>
              </a:r>
              <a:endParaRPr lang="pt-PT" sz="1600" dirty="0">
                <a:solidFill>
                  <a:srgbClr val="000000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3" name="Google Shape;223;p21"/>
          <p:cNvGrpSpPr/>
          <p:nvPr/>
        </p:nvGrpSpPr>
        <p:grpSpPr>
          <a:xfrm>
            <a:off x="637437" y="3202241"/>
            <a:ext cx="5183813" cy="1243878"/>
            <a:chOff x="457200" y="2466578"/>
            <a:chExt cx="3113622" cy="932908"/>
          </a:xfrm>
        </p:grpSpPr>
        <p:sp>
          <p:nvSpPr>
            <p:cNvPr id="224" name="Google Shape;224;p21"/>
            <p:cNvSpPr txBox="1"/>
            <p:nvPr/>
          </p:nvSpPr>
          <p:spPr>
            <a:xfrm>
              <a:off x="457200" y="2466578"/>
              <a:ext cx="20385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2400" dirty="0">
                  <a:solidFill>
                    <a:srgbClr val="384D66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Escalabilidade</a:t>
              </a:r>
            </a:p>
          </p:txBody>
        </p:sp>
        <p:sp>
          <p:nvSpPr>
            <p:cNvPr id="225" name="Google Shape;225;p21"/>
            <p:cNvSpPr txBox="1"/>
            <p:nvPr/>
          </p:nvSpPr>
          <p:spPr>
            <a:xfrm>
              <a:off x="457200" y="2726626"/>
              <a:ext cx="3113622" cy="6728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1600" dirty="0">
                  <a:latin typeface="Candara" panose="020E0502030303020204" pitchFamily="34" charset="0"/>
                  <a:cs typeface="Segoe UI" panose="020B0502040204020203" pitchFamily="34" charset="0"/>
                </a:rPr>
                <a:t>Crescimento ano a ano de usuários brasileiros no </a:t>
              </a:r>
              <a:r>
                <a:rPr lang="pt-PT" sz="1600" dirty="0" err="1">
                  <a:latin typeface="Candara" panose="020E0502030303020204" pitchFamily="34" charset="0"/>
                  <a:cs typeface="Segoe UI" panose="020B0502040204020203" pitchFamily="34" charset="0"/>
                </a:rPr>
                <a:t>Github</a:t>
              </a:r>
              <a:r>
                <a:rPr lang="pt-PT" sz="1600" dirty="0">
                  <a:latin typeface="Candara" panose="020E0502030303020204" pitchFamily="34" charset="0"/>
                  <a:cs typeface="Segoe UI" panose="020B0502040204020203" pitchFamily="34" charset="0"/>
                </a:rPr>
                <a:t> foi de 40%, configurando como o quarto país com maior crescimento de desenvolvedores</a:t>
              </a:r>
              <a:endParaRPr lang="pt-PT" sz="1600" dirty="0">
                <a:solidFill>
                  <a:srgbClr val="000000"/>
                </a:solidFill>
                <a:latin typeface="Candara" panose="020E0502030303020204" pitchFamily="3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32" name="Google Shape;232;p21"/>
          <p:cNvGrpSpPr/>
          <p:nvPr/>
        </p:nvGrpSpPr>
        <p:grpSpPr>
          <a:xfrm>
            <a:off x="637437" y="4685499"/>
            <a:ext cx="5174929" cy="972478"/>
            <a:chOff x="457199" y="3390653"/>
            <a:chExt cx="3108286" cy="729359"/>
          </a:xfrm>
        </p:grpSpPr>
        <p:sp>
          <p:nvSpPr>
            <p:cNvPr id="233" name="Google Shape;233;p21"/>
            <p:cNvSpPr txBox="1"/>
            <p:nvPr/>
          </p:nvSpPr>
          <p:spPr>
            <a:xfrm>
              <a:off x="457200" y="3390653"/>
              <a:ext cx="20385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2400" dirty="0">
                  <a:solidFill>
                    <a:srgbClr val="ADB9CA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Crescimento</a:t>
              </a:r>
            </a:p>
          </p:txBody>
        </p:sp>
        <p:sp>
          <p:nvSpPr>
            <p:cNvPr id="234" name="Google Shape;234;p21"/>
            <p:cNvSpPr txBox="1"/>
            <p:nvPr/>
          </p:nvSpPr>
          <p:spPr>
            <a:xfrm>
              <a:off x="457199" y="3679312"/>
              <a:ext cx="3108286" cy="4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r>
                <a:rPr lang="pt-PT" sz="1600" dirty="0">
                  <a:solidFill>
                    <a:srgbClr val="000000"/>
                  </a:solidFill>
                  <a:latin typeface="Candara" panose="020E0502030303020204" pitchFamily="34" charset="0"/>
                  <a:ea typeface="Roboto"/>
                  <a:cs typeface="Roboto"/>
                  <a:sym typeface="Roboto"/>
                </a:rPr>
                <a:t>Brasscom indicou que o setor de TI no Brasil deverá crescer a uma taxa de 5,8% ao ano até 2024.</a:t>
              </a:r>
            </a:p>
          </p:txBody>
        </p:sp>
      </p:grpSp>
      <p:grpSp>
        <p:nvGrpSpPr>
          <p:cNvPr id="238" name="Google Shape;238;p21"/>
          <p:cNvGrpSpPr/>
          <p:nvPr/>
        </p:nvGrpSpPr>
        <p:grpSpPr>
          <a:xfrm>
            <a:off x="6663182" y="2065000"/>
            <a:ext cx="5475132" cy="3773701"/>
            <a:chOff x="2686588" y="1886425"/>
            <a:chExt cx="2576989" cy="1853700"/>
          </a:xfrm>
        </p:grpSpPr>
        <p:sp>
          <p:nvSpPr>
            <p:cNvPr id="247" name="Google Shape;247;p21"/>
            <p:cNvSpPr/>
            <p:nvPr/>
          </p:nvSpPr>
          <p:spPr>
            <a:xfrm>
              <a:off x="2686588" y="1886425"/>
              <a:ext cx="2139899" cy="18537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384D6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lang="pt-PT" sz="2400" dirty="0">
                <a:latin typeface="Candara" panose="020E0502030303020204" pitchFamily="34" charset="0"/>
              </a:endParaRPr>
            </a:p>
          </p:txBody>
        </p:sp>
        <p:sp>
          <p:nvSpPr>
            <p:cNvPr id="252" name="Google Shape;252;p21"/>
            <p:cNvSpPr txBox="1"/>
            <p:nvPr/>
          </p:nvSpPr>
          <p:spPr>
            <a:xfrm>
              <a:off x="2979124" y="3124901"/>
              <a:ext cx="1554825" cy="46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pt-PT" sz="4000" dirty="0">
                  <a:solidFill>
                    <a:schemeClr val="lt1"/>
                  </a:solidFill>
                  <a:latin typeface="Candara" panose="020E0502030303020204" pitchFamily="34" charset="0"/>
                  <a:ea typeface="Fira Sans Extra Condensed Medium"/>
                  <a:cs typeface="Fira Sans Extra Condensed Medium"/>
                  <a:sym typeface="Fira Sans Extra Condensed Medium"/>
                </a:rPr>
                <a:t>POTENCIAL</a:t>
              </a:r>
            </a:p>
          </p:txBody>
        </p:sp>
        <p:grpSp>
          <p:nvGrpSpPr>
            <p:cNvPr id="254" name="Google Shape;254;p21"/>
            <p:cNvGrpSpPr/>
            <p:nvPr/>
          </p:nvGrpSpPr>
          <p:grpSpPr>
            <a:xfrm>
              <a:off x="5139230" y="2635852"/>
              <a:ext cx="124347" cy="112192"/>
              <a:chOff x="3858100" y="1808500"/>
              <a:chExt cx="120200" cy="108450"/>
            </a:xfrm>
          </p:grpSpPr>
          <p:sp>
            <p:nvSpPr>
              <p:cNvPr id="255" name="Google Shape;255;p21"/>
              <p:cNvSpPr/>
              <p:nvPr/>
            </p:nvSpPr>
            <p:spPr>
              <a:xfrm>
                <a:off x="3858100" y="1868750"/>
                <a:ext cx="55575" cy="48200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1928" extrusionOk="0">
                    <a:moveTo>
                      <a:pt x="1600" y="0"/>
                    </a:moveTo>
                    <a:cubicBezTo>
                      <a:pt x="1460" y="0"/>
                      <a:pt x="1319" y="53"/>
                      <a:pt x="1211" y="158"/>
                    </a:cubicBezTo>
                    <a:lnTo>
                      <a:pt x="413" y="959"/>
                    </a:lnTo>
                    <a:cubicBezTo>
                      <a:pt x="0" y="1369"/>
                      <a:pt x="388" y="1927"/>
                      <a:pt x="825" y="1927"/>
                    </a:cubicBezTo>
                    <a:cubicBezTo>
                      <a:pt x="956" y="1927"/>
                      <a:pt x="1091" y="1877"/>
                      <a:pt x="1211" y="1757"/>
                    </a:cubicBezTo>
                    <a:lnTo>
                      <a:pt x="2009" y="959"/>
                    </a:lnTo>
                    <a:cubicBezTo>
                      <a:pt x="2222" y="736"/>
                      <a:pt x="2219" y="384"/>
                      <a:pt x="2000" y="167"/>
                    </a:cubicBezTo>
                    <a:cubicBezTo>
                      <a:pt x="1890" y="56"/>
                      <a:pt x="1745" y="0"/>
                      <a:pt x="16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lang="pt-PT" sz="2400">
                  <a:solidFill>
                    <a:srgbClr val="435D74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56" name="Google Shape;256;p21"/>
              <p:cNvSpPr/>
              <p:nvPr/>
            </p:nvSpPr>
            <p:spPr>
              <a:xfrm>
                <a:off x="3917950" y="1808500"/>
                <a:ext cx="603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1941" extrusionOk="0">
                    <a:moveTo>
                      <a:pt x="1601" y="1"/>
                    </a:moveTo>
                    <a:cubicBezTo>
                      <a:pt x="1470" y="1"/>
                      <a:pt x="1333" y="52"/>
                      <a:pt x="1211" y="174"/>
                    </a:cubicBezTo>
                    <a:lnTo>
                      <a:pt x="413" y="972"/>
                    </a:lnTo>
                    <a:cubicBezTo>
                      <a:pt x="1" y="1384"/>
                      <a:pt x="388" y="1941"/>
                      <a:pt x="824" y="1941"/>
                    </a:cubicBezTo>
                    <a:cubicBezTo>
                      <a:pt x="955" y="1941"/>
                      <a:pt x="1091" y="1890"/>
                      <a:pt x="1211" y="1770"/>
                    </a:cubicBezTo>
                    <a:lnTo>
                      <a:pt x="2009" y="972"/>
                    </a:lnTo>
                    <a:cubicBezTo>
                      <a:pt x="2414" y="569"/>
                      <a:pt x="2037" y="1"/>
                      <a:pt x="16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lang="pt-PT" sz="2400">
                  <a:solidFill>
                    <a:srgbClr val="435D74"/>
                  </a:solidFill>
                  <a:latin typeface="Candara" panose="020E0502030303020204" pitchFamily="34" charset="0"/>
                </a:endParaRPr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FC0ACC9-CCEF-ABCB-2F80-E0DE94CBF29B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Contexto</a:t>
            </a:r>
          </a:p>
        </p:txBody>
      </p:sp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CF66C425-671D-EFBF-B943-ADA40580FE41}"/>
              </a:ext>
            </a:extLst>
          </p:cNvPr>
          <p:cNvSpPr txBox="1"/>
          <p:nvPr/>
        </p:nvSpPr>
        <p:spPr>
          <a:xfrm>
            <a:off x="427386" y="528399"/>
            <a:ext cx="10148600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Brasil é um dos maiores polos tecnológicos no mundo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027159C-54BB-BB78-4C8B-54D48DD86E5C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0774BE2-9F66-D9C8-F85A-B7FEF4D6256E}"/>
              </a:ext>
            </a:extLst>
          </p:cNvPr>
          <p:cNvSpPr/>
          <p:nvPr/>
        </p:nvSpPr>
        <p:spPr>
          <a:xfrm>
            <a:off x="0" y="6741480"/>
            <a:ext cx="12192001" cy="116520"/>
          </a:xfrm>
          <a:prstGeom prst="rect">
            <a:avLst/>
          </a:prstGeom>
          <a:solidFill>
            <a:srgbClr val="384D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8" name="Picture 7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968E0C4E-8695-302B-C11D-263FE1E3B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78061" y="2663486"/>
            <a:ext cx="1922762" cy="192276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48"/>
          <p:cNvSpPr/>
          <p:nvPr/>
        </p:nvSpPr>
        <p:spPr>
          <a:xfrm>
            <a:off x="1293779" y="3900592"/>
            <a:ext cx="5915689" cy="950400"/>
          </a:xfrm>
          <a:prstGeom prst="homePlate">
            <a:avLst>
              <a:gd name="adj" fmla="val 24094"/>
            </a:avLst>
          </a:prstGeom>
          <a:solidFill>
            <a:srgbClr val="4472C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2400">
              <a:latin typeface="Candara" panose="020E0502030303020204" pitchFamily="34" charset="0"/>
            </a:endParaRPr>
          </a:p>
        </p:txBody>
      </p:sp>
      <p:sp>
        <p:nvSpPr>
          <p:cNvPr id="1944" name="Google Shape;1944;p48"/>
          <p:cNvSpPr/>
          <p:nvPr/>
        </p:nvSpPr>
        <p:spPr>
          <a:xfrm>
            <a:off x="1293779" y="4956629"/>
            <a:ext cx="6741268" cy="950400"/>
          </a:xfrm>
          <a:prstGeom prst="homePlate">
            <a:avLst>
              <a:gd name="adj" fmla="val 24094"/>
            </a:avLst>
          </a:prstGeom>
          <a:solidFill>
            <a:srgbClr val="384D6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2400">
              <a:latin typeface="Candara" panose="020E0502030303020204" pitchFamily="34" charset="0"/>
            </a:endParaRPr>
          </a:p>
        </p:txBody>
      </p:sp>
      <p:sp>
        <p:nvSpPr>
          <p:cNvPr id="1945" name="Google Shape;1945;p48"/>
          <p:cNvSpPr/>
          <p:nvPr/>
        </p:nvSpPr>
        <p:spPr>
          <a:xfrm>
            <a:off x="1293779" y="2844521"/>
            <a:ext cx="5915689" cy="950400"/>
          </a:xfrm>
          <a:prstGeom prst="homePlate">
            <a:avLst>
              <a:gd name="adj" fmla="val 24094"/>
            </a:avLst>
          </a:prstGeom>
          <a:solidFill>
            <a:srgbClr val="B9956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2400">
              <a:latin typeface="Candara" panose="020E0502030303020204" pitchFamily="34" charset="0"/>
            </a:endParaRPr>
          </a:p>
        </p:txBody>
      </p:sp>
      <p:sp>
        <p:nvSpPr>
          <p:cNvPr id="1946" name="Google Shape;1946;p48"/>
          <p:cNvSpPr/>
          <p:nvPr/>
        </p:nvSpPr>
        <p:spPr>
          <a:xfrm>
            <a:off x="1293779" y="1811533"/>
            <a:ext cx="7033098" cy="950400"/>
          </a:xfrm>
          <a:prstGeom prst="homePlate">
            <a:avLst>
              <a:gd name="adj" fmla="val 24094"/>
            </a:avLst>
          </a:prstGeom>
          <a:solidFill>
            <a:schemeClr val="bg1">
              <a:lumMod val="75000"/>
            </a:schemeClr>
          </a:solidFill>
          <a:ln>
            <a:solidFill>
              <a:srgbClr val="E8E6E6"/>
            </a:solidFill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2400">
              <a:latin typeface="Candara" panose="020E0502030303020204" pitchFamily="34" charset="0"/>
            </a:endParaRPr>
          </a:p>
        </p:txBody>
      </p:sp>
      <p:sp>
        <p:nvSpPr>
          <p:cNvPr id="1947" name="Google Shape;1947;p48"/>
          <p:cNvSpPr txBox="1"/>
          <p:nvPr/>
        </p:nvSpPr>
        <p:spPr>
          <a:xfrm>
            <a:off x="1532924" y="1805300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2400" b="1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Democratização</a:t>
            </a:r>
          </a:p>
        </p:txBody>
      </p:sp>
      <p:sp>
        <p:nvSpPr>
          <p:cNvPr id="1948" name="Google Shape;1948;p48"/>
          <p:cNvSpPr txBox="1"/>
          <p:nvPr/>
        </p:nvSpPr>
        <p:spPr>
          <a:xfrm>
            <a:off x="1532924" y="2133331"/>
            <a:ext cx="499801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A linguagem busca tornar a programação acessível para todos, independentemente da formação educacional ou experiência.</a:t>
            </a:r>
          </a:p>
        </p:txBody>
      </p:sp>
      <p:sp>
        <p:nvSpPr>
          <p:cNvPr id="1949" name="Google Shape;1949;p48"/>
          <p:cNvSpPr txBox="1"/>
          <p:nvPr/>
        </p:nvSpPr>
        <p:spPr>
          <a:xfrm>
            <a:off x="1532924" y="2857325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Acelerada</a:t>
            </a:r>
          </a:p>
        </p:txBody>
      </p:sp>
      <p:sp>
        <p:nvSpPr>
          <p:cNvPr id="1950" name="Google Shape;1950;p48"/>
          <p:cNvSpPr txBox="1"/>
          <p:nvPr/>
        </p:nvSpPr>
        <p:spPr>
          <a:xfrm>
            <a:off x="1532923" y="3185357"/>
            <a:ext cx="5384711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Sendo direta e intuitiva, facilita a rápida assimilação de conceitos fundamentais de programação para novos entrantes no campo.</a:t>
            </a:r>
          </a:p>
        </p:txBody>
      </p:sp>
      <p:sp>
        <p:nvSpPr>
          <p:cNvPr id="1951" name="Google Shape;1951;p48"/>
          <p:cNvSpPr txBox="1"/>
          <p:nvPr/>
        </p:nvSpPr>
        <p:spPr>
          <a:xfrm>
            <a:off x="1532924" y="3902901"/>
            <a:ext cx="499801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Simples</a:t>
            </a:r>
          </a:p>
        </p:txBody>
      </p:sp>
      <p:sp>
        <p:nvSpPr>
          <p:cNvPr id="1952" name="Google Shape;1952;p48"/>
          <p:cNvSpPr txBox="1"/>
          <p:nvPr/>
        </p:nvSpPr>
        <p:spPr>
          <a:xfrm>
            <a:off x="1532924" y="4230933"/>
            <a:ext cx="499801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Desenvolvida com uma sintaxe clara e concisa, minimizando a complexidade desnecessária.</a:t>
            </a:r>
          </a:p>
        </p:txBody>
      </p:sp>
      <p:sp>
        <p:nvSpPr>
          <p:cNvPr id="1953" name="Google Shape;1953;p48"/>
          <p:cNvSpPr txBox="1"/>
          <p:nvPr/>
        </p:nvSpPr>
        <p:spPr>
          <a:xfrm flipH="1">
            <a:off x="1532893" y="4956637"/>
            <a:ext cx="4998010" cy="4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PT" sz="2400" b="1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Inclusão</a:t>
            </a:r>
          </a:p>
        </p:txBody>
      </p:sp>
      <p:sp>
        <p:nvSpPr>
          <p:cNvPr id="1954" name="Google Shape;1954;p48"/>
          <p:cNvSpPr txBox="1"/>
          <p:nvPr/>
        </p:nvSpPr>
        <p:spPr>
          <a:xfrm flipH="1">
            <a:off x="1532893" y="5283255"/>
            <a:ext cx="4998010" cy="6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52400" tIns="121900" rIns="121900" bIns="121900" anchor="ctr" anchorCtr="0">
            <a:noAutofit/>
          </a:bodyPr>
          <a:lstStyle/>
          <a:p>
            <a:r>
              <a:rPr lang="pt-PT" sz="1400" dirty="0">
                <a:solidFill>
                  <a:srgbClr val="FFFFFF"/>
                </a:solidFill>
                <a:latin typeface="Candara" panose="020E0502030303020204" pitchFamily="34" charset="0"/>
                <a:ea typeface="Fira Sans"/>
                <a:cs typeface="Fira Sans"/>
                <a:sym typeface="Fira Sans"/>
              </a:rPr>
              <a:t>Contribui a construir uma comunidade inclusiva e acolhedora para todos os novos programadores.</a:t>
            </a:r>
          </a:p>
        </p:txBody>
      </p:sp>
      <p:sp>
        <p:nvSpPr>
          <p:cNvPr id="2005" name="Google Shape;2005;p48"/>
          <p:cNvSpPr/>
          <p:nvPr/>
        </p:nvSpPr>
        <p:spPr>
          <a:xfrm>
            <a:off x="6436492" y="1608285"/>
            <a:ext cx="5165200" cy="4474400"/>
          </a:xfrm>
          <a:prstGeom prst="hexagon">
            <a:avLst>
              <a:gd name="adj" fmla="val 27947"/>
              <a:gd name="vf" fmla="val 115470"/>
            </a:avLst>
          </a:prstGeom>
          <a:solidFill>
            <a:srgbClr val="384D6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lang="pt-PT" sz="2400">
              <a:latin typeface="Candara" panose="020E0502030303020204" pitchFamily="34" charset="0"/>
            </a:endParaRPr>
          </a:p>
        </p:txBody>
      </p:sp>
      <p:sp>
        <p:nvSpPr>
          <p:cNvPr id="2006" name="Google Shape;2006;p48"/>
          <p:cNvSpPr/>
          <p:nvPr/>
        </p:nvSpPr>
        <p:spPr>
          <a:xfrm>
            <a:off x="7369859" y="2199733"/>
            <a:ext cx="3298800" cy="3298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lang="pt-PT" sz="1600">
              <a:latin typeface="Candara" panose="020E0502030303020204" pitchFamily="34" charset="0"/>
              <a:ea typeface="Fira Sans"/>
              <a:cs typeface="Fira Sans"/>
              <a:sym typeface="Fira Sans"/>
            </a:endParaRPr>
          </a:p>
        </p:txBody>
      </p:sp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B8E792C6-EF23-904C-EA65-145D114C4065}"/>
              </a:ext>
            </a:extLst>
          </p:cNvPr>
          <p:cNvSpPr txBox="1"/>
          <p:nvPr/>
        </p:nvSpPr>
        <p:spPr>
          <a:xfrm>
            <a:off x="427385" y="528399"/>
            <a:ext cx="10459151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pt-PT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A Lingua Nova contribui para a democratização do acesso e aprendizado à programação pelos brasileiros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392985D-B4D0-0082-7A90-2C44BF2BE0EF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D0C494-26CB-A8D5-FAC1-84603A3B1A31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Proposta de Valor</a:t>
            </a:r>
          </a:p>
        </p:txBody>
      </p:sp>
      <p:pic>
        <p:nvPicPr>
          <p:cNvPr id="3" name="Picture 2" descr="A picture containing electronics, computer, electronic device, netbook&#10;&#10;Description automatically generated">
            <a:extLst>
              <a:ext uri="{FF2B5EF4-FFF2-40B4-BE49-F238E27FC236}">
                <a16:creationId xmlns:a16="http://schemas.microsoft.com/office/drawing/2014/main" id="{A17E6955-D78C-1F1B-4E56-4DA6DB140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396" y="2371640"/>
            <a:ext cx="3639392" cy="258498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8AE69F9-9F12-93A2-B878-71FE091CD0BC}"/>
              </a:ext>
            </a:extLst>
          </p:cNvPr>
          <p:cNvSpPr/>
          <p:nvPr/>
        </p:nvSpPr>
        <p:spPr>
          <a:xfrm>
            <a:off x="0" y="6741480"/>
            <a:ext cx="12192001" cy="116520"/>
          </a:xfrm>
          <a:prstGeom prst="rect">
            <a:avLst/>
          </a:prstGeom>
          <a:solidFill>
            <a:srgbClr val="384D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806052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E2F6EA58-E196-65C1-C472-AEA2D219C590}"/>
              </a:ext>
            </a:extLst>
          </p:cNvPr>
          <p:cNvCxnSpPr>
            <a:cxnSpLocks/>
          </p:cNvCxnSpPr>
          <p:nvPr/>
        </p:nvCxnSpPr>
        <p:spPr>
          <a:xfrm flipH="1" flipV="1">
            <a:off x="1066800" y="4825516"/>
            <a:ext cx="159389" cy="965827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5C8AB58-26D8-D644-32BF-06CD9F7A6657}"/>
              </a:ext>
            </a:extLst>
          </p:cNvPr>
          <p:cNvCxnSpPr>
            <a:cxnSpLocks/>
          </p:cNvCxnSpPr>
          <p:nvPr/>
        </p:nvCxnSpPr>
        <p:spPr>
          <a:xfrm flipH="1">
            <a:off x="1107418" y="2272144"/>
            <a:ext cx="200805" cy="852687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6AF3901-DF25-98D1-8CFA-54EF5A5D82F3}"/>
              </a:ext>
            </a:extLst>
          </p:cNvPr>
          <p:cNvCxnSpPr>
            <a:cxnSpLocks/>
          </p:cNvCxnSpPr>
          <p:nvPr/>
        </p:nvCxnSpPr>
        <p:spPr>
          <a:xfrm flipH="1" flipV="1">
            <a:off x="1780518" y="4323134"/>
            <a:ext cx="801025" cy="269824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B8AB068-7069-BE94-992E-B96CF78EB152}"/>
              </a:ext>
            </a:extLst>
          </p:cNvPr>
          <p:cNvCxnSpPr>
            <a:cxnSpLocks/>
          </p:cNvCxnSpPr>
          <p:nvPr/>
        </p:nvCxnSpPr>
        <p:spPr>
          <a:xfrm flipH="1">
            <a:off x="1780519" y="3396760"/>
            <a:ext cx="754863" cy="188180"/>
          </a:xfrm>
          <a:prstGeom prst="straightConnector1">
            <a:avLst/>
          </a:prstGeom>
          <a:ln w="28575">
            <a:solidFill>
              <a:srgbClr val="384D6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5ECA446-0A3F-ACAE-FDB5-F8506A151AE6}"/>
              </a:ext>
            </a:extLst>
          </p:cNvPr>
          <p:cNvCxnSpPr>
            <a:cxnSpLocks/>
          </p:cNvCxnSpPr>
          <p:nvPr/>
        </p:nvCxnSpPr>
        <p:spPr>
          <a:xfrm flipV="1">
            <a:off x="2535382" y="3387436"/>
            <a:ext cx="1408508" cy="9324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08F107E-08A6-5014-8D60-86A70935B8E4}"/>
              </a:ext>
            </a:extLst>
          </p:cNvPr>
          <p:cNvCxnSpPr>
            <a:cxnSpLocks/>
          </p:cNvCxnSpPr>
          <p:nvPr/>
        </p:nvCxnSpPr>
        <p:spPr>
          <a:xfrm>
            <a:off x="2535382" y="4590950"/>
            <a:ext cx="1408508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1166D3B-22B9-B95F-AF9B-7AFED5802F7F}"/>
              </a:ext>
            </a:extLst>
          </p:cNvPr>
          <p:cNvCxnSpPr>
            <a:cxnSpLocks/>
          </p:cNvCxnSpPr>
          <p:nvPr/>
        </p:nvCxnSpPr>
        <p:spPr>
          <a:xfrm>
            <a:off x="1188244" y="5791201"/>
            <a:ext cx="1467173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CBA962C-936C-B843-36E8-859C98DC6945}"/>
              </a:ext>
            </a:extLst>
          </p:cNvPr>
          <p:cNvCxnSpPr>
            <a:cxnSpLocks/>
          </p:cNvCxnSpPr>
          <p:nvPr/>
        </p:nvCxnSpPr>
        <p:spPr>
          <a:xfrm>
            <a:off x="1285875" y="2272145"/>
            <a:ext cx="1369542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B9FDB37-176B-E541-E3B8-E5C7C4C88B05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Características</a:t>
            </a:r>
          </a:p>
        </p:txBody>
      </p:sp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2389D931-91C4-4B71-EBDF-06CB2045567E}"/>
              </a:ext>
            </a:extLst>
          </p:cNvPr>
          <p:cNvSpPr txBox="1"/>
          <p:nvPr/>
        </p:nvSpPr>
        <p:spPr>
          <a:xfrm>
            <a:off x="427385" y="528399"/>
            <a:ext cx="10459151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PT" sz="2800" b="1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Focamos em uma linguagem simples, que seja de aprendizado fácil e inclusiva</a:t>
            </a:r>
            <a:endParaRPr lang="pt-PT" sz="2800" b="1" u="none" strike="noStrike" cap="none" dirty="0">
              <a:latin typeface="Candara" panose="020E0502030303020204" pitchFamily="34" charset="0"/>
              <a:ea typeface="Arial Narrow"/>
              <a:cs typeface="Segoe UI" panose="020B0502040204020203" pitchFamily="34" charset="0"/>
              <a:sym typeface="Arial Narrow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7705827-5247-F3BF-4970-FE361EBABC6B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B00EBF25-46A4-C731-4597-CCE5CD4C63A7}"/>
              </a:ext>
            </a:extLst>
          </p:cNvPr>
          <p:cNvSpPr/>
          <p:nvPr/>
        </p:nvSpPr>
        <p:spPr>
          <a:xfrm>
            <a:off x="0" y="6741480"/>
            <a:ext cx="12192001" cy="116520"/>
          </a:xfrm>
          <a:prstGeom prst="rect">
            <a:avLst/>
          </a:prstGeom>
          <a:solidFill>
            <a:srgbClr val="384D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E8C5F62-7898-221F-D588-7815CD511862}"/>
              </a:ext>
            </a:extLst>
          </p:cNvPr>
          <p:cNvSpPr txBox="1"/>
          <p:nvPr/>
        </p:nvSpPr>
        <p:spPr>
          <a:xfrm>
            <a:off x="2770908" y="1953491"/>
            <a:ext cx="3679547" cy="738664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dirty="0">
                <a:latin typeface="Candara" panose="020E0502030303020204" pitchFamily="34" charset="0"/>
              </a:rPr>
              <a:t>É </a:t>
            </a:r>
            <a:r>
              <a:rPr lang="pt-PT" sz="1400" b="1" dirty="0">
                <a:latin typeface="Candara" panose="020E0502030303020204" pitchFamily="34" charset="0"/>
              </a:rPr>
              <a:t>fortemente tipada</a:t>
            </a:r>
            <a:r>
              <a:rPr lang="pt-PT" sz="1400" dirty="0">
                <a:latin typeface="Candara" panose="020E0502030303020204" pitchFamily="34" charset="0"/>
              </a:rPr>
              <a:t>, o que ajuda a prevenir erros e facilita a depuração e manutenção de códigos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F15EDB4-4363-6791-E5A1-1128A69E0130}"/>
              </a:ext>
            </a:extLst>
          </p:cNvPr>
          <p:cNvSpPr txBox="1"/>
          <p:nvPr/>
        </p:nvSpPr>
        <p:spPr>
          <a:xfrm>
            <a:off x="2770908" y="5538905"/>
            <a:ext cx="3795038" cy="738664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rgbClr val="374151"/>
                </a:solidFill>
                <a:latin typeface="Söhne"/>
              </a:rPr>
              <a:t>P</a:t>
            </a:r>
            <a:r>
              <a:rPr lang="pt-PT" sz="1400" b="0" i="0" dirty="0">
                <a:solidFill>
                  <a:srgbClr val="374151"/>
                </a:solidFill>
                <a:effectLst/>
                <a:latin typeface="Söhne"/>
              </a:rPr>
              <a:t>ermite a </a:t>
            </a:r>
            <a:r>
              <a:rPr lang="pt-PT" sz="1400" b="1" i="0" dirty="0">
                <a:solidFill>
                  <a:srgbClr val="374151"/>
                </a:solidFill>
                <a:effectLst/>
                <a:latin typeface="Söhne"/>
              </a:rPr>
              <a:t>programação orientada a funções</a:t>
            </a:r>
            <a:r>
              <a:rPr lang="pt-PT" sz="1400" b="0" i="0" dirty="0">
                <a:solidFill>
                  <a:srgbClr val="374151"/>
                </a:solidFill>
                <a:effectLst/>
                <a:latin typeface="Söhne"/>
              </a:rPr>
              <a:t>, facilitando o entendimento de fluxos de dados e promovendo a reutilização de códigos</a:t>
            </a:r>
            <a:endParaRPr lang="pt-PT" sz="1400" b="1" dirty="0">
              <a:latin typeface="Candara" panose="020E0502030303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DF5EEBF-61D0-A96F-B740-545F17BEF331}"/>
              </a:ext>
            </a:extLst>
          </p:cNvPr>
          <p:cNvSpPr txBox="1"/>
          <p:nvPr/>
        </p:nvSpPr>
        <p:spPr>
          <a:xfrm>
            <a:off x="4050067" y="3018104"/>
            <a:ext cx="3537269" cy="738664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b="1" dirty="0">
                <a:latin typeface="Candara" panose="020E0502030303020204" pitchFamily="34" charset="0"/>
              </a:rPr>
              <a:t>Sintaxe intuitiva e concisa </a:t>
            </a:r>
            <a:r>
              <a:rPr lang="pt-PT" sz="1400" dirty="0">
                <a:latin typeface="Candara" panose="020E0502030303020204" pitchFamily="34" charset="0"/>
              </a:rPr>
              <a:t>da linguagem reduz a barreira do idioma e aumenta a legibilidade do código.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5D25A86-67C7-A4E5-20E2-D7D1129F5499}"/>
              </a:ext>
            </a:extLst>
          </p:cNvPr>
          <p:cNvSpPr/>
          <p:nvPr/>
        </p:nvSpPr>
        <p:spPr>
          <a:xfrm rot="10800000">
            <a:off x="461024" y="2144764"/>
            <a:ext cx="2121851" cy="3712999"/>
          </a:xfrm>
          <a:custGeom>
            <a:avLst/>
            <a:gdLst>
              <a:gd name="connsiteX0" fmla="*/ 1839774 w 1884218"/>
              <a:gd name="connsiteY0" fmla="*/ 0 h 3639156"/>
              <a:gd name="connsiteX1" fmla="*/ 1884218 w 1884218"/>
              <a:gd name="connsiteY1" fmla="*/ 2220 h 3639156"/>
              <a:gd name="connsiteX2" fmla="*/ 1884218 w 1884218"/>
              <a:gd name="connsiteY2" fmla="*/ 3636937 h 3639156"/>
              <a:gd name="connsiteX3" fmla="*/ 1839774 w 1884218"/>
              <a:gd name="connsiteY3" fmla="*/ 3639156 h 3639156"/>
              <a:gd name="connsiteX4" fmla="*/ 0 w 1884218"/>
              <a:gd name="connsiteY4" fmla="*/ 1819578 h 3639156"/>
              <a:gd name="connsiteX5" fmla="*/ 1839774 w 1884218"/>
              <a:gd name="connsiteY5" fmla="*/ 0 h 3639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4218" h="3639156">
                <a:moveTo>
                  <a:pt x="1839774" y="0"/>
                </a:moveTo>
                <a:lnTo>
                  <a:pt x="1884218" y="2220"/>
                </a:lnTo>
                <a:lnTo>
                  <a:pt x="1884218" y="3636937"/>
                </a:lnTo>
                <a:lnTo>
                  <a:pt x="1839774" y="3639156"/>
                </a:lnTo>
                <a:cubicBezTo>
                  <a:pt x="823695" y="3639156"/>
                  <a:pt x="0" y="2824503"/>
                  <a:pt x="0" y="1819578"/>
                </a:cubicBezTo>
                <a:cubicBezTo>
                  <a:pt x="0" y="814653"/>
                  <a:pt x="823695" y="0"/>
                  <a:pt x="1839774" y="0"/>
                </a:cubicBezTo>
                <a:close/>
              </a:path>
            </a:pathLst>
          </a:custGeom>
          <a:noFill/>
          <a:ln w="38100">
            <a:solidFill>
              <a:srgbClr val="B995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PT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B4D9C32-0228-C339-B586-E5F67488A916}"/>
              </a:ext>
            </a:extLst>
          </p:cNvPr>
          <p:cNvSpPr/>
          <p:nvPr/>
        </p:nvSpPr>
        <p:spPr>
          <a:xfrm>
            <a:off x="-221673" y="1953491"/>
            <a:ext cx="942109" cy="40316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42A3936-0047-3F87-9358-87146DD538A4}"/>
              </a:ext>
            </a:extLst>
          </p:cNvPr>
          <p:cNvSpPr txBox="1"/>
          <p:nvPr/>
        </p:nvSpPr>
        <p:spPr>
          <a:xfrm>
            <a:off x="8064748" y="1868571"/>
            <a:ext cx="339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Destaques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72354D5-E6B2-7313-14E1-A5618C4029C6}"/>
              </a:ext>
            </a:extLst>
          </p:cNvPr>
          <p:cNvSpPr txBox="1"/>
          <p:nvPr/>
        </p:nvSpPr>
        <p:spPr>
          <a:xfrm>
            <a:off x="8771021" y="3788706"/>
            <a:ext cx="2611354" cy="1384995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b="1" dirty="0">
                <a:latin typeface="Candara" panose="020E0502030303020204" pitchFamily="34" charset="0"/>
              </a:rPr>
              <a:t>Ferramenta Educacional: </a:t>
            </a:r>
            <a:r>
              <a:rPr lang="pt-PT" sz="1400" dirty="0">
                <a:latin typeface="Candara" panose="020E0502030303020204" pitchFamily="34" charset="0"/>
              </a:rPr>
              <a:t>Excelente para introduzir conceitos de programação, de maneira intuitiva, em salas de aula ou plataformas de ensino online.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E26CAD-B304-6214-9E3F-7A863C68B1F2}"/>
              </a:ext>
            </a:extLst>
          </p:cNvPr>
          <p:cNvSpPr txBox="1"/>
          <p:nvPr/>
        </p:nvSpPr>
        <p:spPr>
          <a:xfrm>
            <a:off x="8771021" y="2452495"/>
            <a:ext cx="2611354" cy="1169551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b="1" dirty="0">
                <a:latin typeface="Candara" panose="020E0502030303020204" pitchFamily="34" charset="0"/>
              </a:rPr>
              <a:t>Acessibilidade: </a:t>
            </a:r>
            <a:r>
              <a:rPr lang="pt-PT" sz="1400" dirty="0">
                <a:latin typeface="Candara" panose="020E0502030303020204" pitchFamily="34" charset="0"/>
              </a:rPr>
              <a:t>democratiza a programação ao torná-la acessível a uma população mais ampla, usando o Português como idioma base.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54C30AD-AD94-A4FC-95EC-A137E5DC044B}"/>
              </a:ext>
            </a:extLst>
          </p:cNvPr>
          <p:cNvSpPr/>
          <p:nvPr/>
        </p:nvSpPr>
        <p:spPr>
          <a:xfrm>
            <a:off x="234340" y="3226587"/>
            <a:ext cx="1440000" cy="144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/>
              <a:t>FOTO VELHO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50092D3-4196-0BC8-1092-B0BC195BBE5E}"/>
              </a:ext>
            </a:extLst>
          </p:cNvPr>
          <p:cNvSpPr txBox="1"/>
          <p:nvPr/>
        </p:nvSpPr>
        <p:spPr>
          <a:xfrm>
            <a:off x="8771021" y="5245368"/>
            <a:ext cx="2819840" cy="954107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b="1" dirty="0">
                <a:latin typeface="Candara" panose="020E0502030303020204" pitchFamily="34" charset="0"/>
              </a:rPr>
              <a:t>Potencial de Inovação:</a:t>
            </a:r>
            <a:r>
              <a:rPr lang="pt-PT" sz="1400" dirty="0">
                <a:latin typeface="Candara" panose="020E0502030303020204" pitchFamily="34" charset="0"/>
              </a:rPr>
              <a:t> fomenta a inovação tecnológica, possibilitando a emergência de novas soluções e projetos.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530B583-435E-6494-1AE6-901E3A95FB88}"/>
              </a:ext>
            </a:extLst>
          </p:cNvPr>
          <p:cNvSpPr txBox="1"/>
          <p:nvPr/>
        </p:nvSpPr>
        <p:spPr>
          <a:xfrm>
            <a:off x="4050067" y="4109659"/>
            <a:ext cx="3600822" cy="954107"/>
          </a:xfrm>
          <a:prstGeom prst="rect">
            <a:avLst/>
          </a:prstGeom>
          <a:noFill/>
          <a:ln>
            <a:noFill/>
            <a:prstDash val="lgDash"/>
          </a:ln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rgbClr val="374151"/>
                </a:solidFill>
                <a:latin typeface="Söhne"/>
              </a:rPr>
              <a:t>Suporta </a:t>
            </a:r>
            <a:r>
              <a:rPr lang="pt-PT" sz="1400" b="1" dirty="0">
                <a:solidFill>
                  <a:srgbClr val="374151"/>
                </a:solidFill>
                <a:latin typeface="Söhne"/>
              </a:rPr>
              <a:t>estruturas de controle comuns </a:t>
            </a:r>
            <a:r>
              <a:rPr lang="pt-PT" sz="1400" dirty="0">
                <a:solidFill>
                  <a:srgbClr val="374151"/>
                </a:solidFill>
                <a:latin typeface="Söhne"/>
              </a:rPr>
              <a:t>como </a:t>
            </a:r>
            <a:r>
              <a:rPr lang="pt-PT" sz="1400" i="1" dirty="0">
                <a:solidFill>
                  <a:srgbClr val="374151"/>
                </a:solidFill>
                <a:latin typeface="Söhne"/>
              </a:rPr>
              <a:t>loops</a:t>
            </a:r>
            <a:r>
              <a:rPr lang="pt-PT" sz="1400" dirty="0">
                <a:solidFill>
                  <a:srgbClr val="374151"/>
                </a:solidFill>
                <a:latin typeface="Söhne"/>
              </a:rPr>
              <a:t> e condicionais, além de recursos de entrada e saída simplificados, tornando a </a:t>
            </a:r>
            <a:r>
              <a:rPr lang="pt-PT" sz="1400" b="1" dirty="0">
                <a:solidFill>
                  <a:srgbClr val="374151"/>
                </a:solidFill>
                <a:latin typeface="Söhne"/>
              </a:rPr>
              <a:t>codificação mais direta e menos complexa</a:t>
            </a:r>
            <a:r>
              <a:rPr lang="pt-PT" sz="1400" dirty="0">
                <a:solidFill>
                  <a:srgbClr val="374151"/>
                </a:solidFill>
                <a:latin typeface="Söhne"/>
              </a:rPr>
              <a:t>.</a:t>
            </a:r>
            <a:endParaRPr lang="pt-PT" sz="1400" b="1" dirty="0">
              <a:latin typeface="Candara" panose="020E0502030303020204" pitchFamily="34" charset="0"/>
            </a:endParaRPr>
          </a:p>
        </p:txBody>
      </p:sp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88C61A89-C7B8-41A9-F782-ACE28878C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432" y="2693429"/>
            <a:ext cx="392163" cy="39216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2325D4F-D8FA-B3AB-B762-3B86470650A0}"/>
              </a:ext>
            </a:extLst>
          </p:cNvPr>
          <p:cNvSpPr/>
          <p:nvPr/>
        </p:nvSpPr>
        <p:spPr>
          <a:xfrm>
            <a:off x="8126513" y="2673510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1B8606-3A76-4461-FBAC-845AE78D53D5}"/>
              </a:ext>
            </a:extLst>
          </p:cNvPr>
          <p:cNvSpPr/>
          <p:nvPr/>
        </p:nvSpPr>
        <p:spPr>
          <a:xfrm>
            <a:off x="8126513" y="3857177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63466A0-B0EE-F7D1-A88F-5C3ED761CB54}"/>
              </a:ext>
            </a:extLst>
          </p:cNvPr>
          <p:cNvSpPr/>
          <p:nvPr/>
        </p:nvSpPr>
        <p:spPr>
          <a:xfrm>
            <a:off x="8126513" y="5357213"/>
            <a:ext cx="432000" cy="43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DDBD9A-AC7B-F50C-1085-F4E02F9613E9}"/>
              </a:ext>
            </a:extLst>
          </p:cNvPr>
          <p:cNvSpPr/>
          <p:nvPr/>
        </p:nvSpPr>
        <p:spPr>
          <a:xfrm>
            <a:off x="7863397" y="1809750"/>
            <a:ext cx="3795038" cy="4376561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384145-3F48-15FD-0744-67059968B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5607" y="5378609"/>
            <a:ext cx="319864" cy="319864"/>
          </a:xfrm>
          <a:prstGeom prst="rect">
            <a:avLst/>
          </a:prstGeom>
        </p:spPr>
      </p:pic>
      <p:sp>
        <p:nvSpPr>
          <p:cNvPr id="23" name="Freeform 22">
            <a:extLst>
              <a:ext uri="{FF2B5EF4-FFF2-40B4-BE49-F238E27FC236}">
                <a16:creationId xmlns:a16="http://schemas.microsoft.com/office/drawing/2014/main" id="{80010B73-E515-31C3-99D5-F24EE6C0E910}"/>
              </a:ext>
            </a:extLst>
          </p:cNvPr>
          <p:cNvSpPr/>
          <p:nvPr/>
        </p:nvSpPr>
        <p:spPr>
          <a:xfrm rot="10800000">
            <a:off x="-170505" y="2330236"/>
            <a:ext cx="2638117" cy="3335585"/>
          </a:xfrm>
          <a:custGeom>
            <a:avLst/>
            <a:gdLst>
              <a:gd name="connsiteX0" fmla="*/ 1649600 w 1726850"/>
              <a:gd name="connsiteY0" fmla="*/ 0 h 2942002"/>
              <a:gd name="connsiteX1" fmla="*/ 1726850 w 1726850"/>
              <a:gd name="connsiteY1" fmla="*/ 3479 h 2942002"/>
              <a:gd name="connsiteX2" fmla="*/ 1726850 w 1726850"/>
              <a:gd name="connsiteY2" fmla="*/ 2938524 h 2942002"/>
              <a:gd name="connsiteX3" fmla="*/ 1649600 w 1726850"/>
              <a:gd name="connsiteY3" fmla="*/ 2942002 h 2942002"/>
              <a:gd name="connsiteX4" fmla="*/ 0 w 1726850"/>
              <a:gd name="connsiteY4" fmla="*/ 1471001 h 2942002"/>
              <a:gd name="connsiteX5" fmla="*/ 1649600 w 1726850"/>
              <a:gd name="connsiteY5" fmla="*/ 0 h 294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26850" h="2942002">
                <a:moveTo>
                  <a:pt x="1649600" y="0"/>
                </a:moveTo>
                <a:lnTo>
                  <a:pt x="1726850" y="3479"/>
                </a:lnTo>
                <a:lnTo>
                  <a:pt x="1726850" y="2938524"/>
                </a:lnTo>
                <a:lnTo>
                  <a:pt x="1649600" y="2942002"/>
                </a:lnTo>
                <a:cubicBezTo>
                  <a:pt x="738551" y="2942002"/>
                  <a:pt x="0" y="2283412"/>
                  <a:pt x="0" y="1471001"/>
                </a:cubicBezTo>
                <a:cubicBezTo>
                  <a:pt x="0" y="658590"/>
                  <a:pt x="738551" y="0"/>
                  <a:pt x="16496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R"/>
          </a:p>
        </p:txBody>
      </p:sp>
      <p:pic>
        <p:nvPicPr>
          <p:cNvPr id="4098" name="Picture 2" descr="3d minimal programming icon. coding screen. web development concept. Laptop  with a coding screen and a coding icon. 3d illustration. 19153003 PNG">
            <a:extLst>
              <a:ext uri="{FF2B5EF4-FFF2-40B4-BE49-F238E27FC236}">
                <a16:creationId xmlns:a16="http://schemas.microsoft.com/office/drawing/2014/main" id="{B576D332-BE6B-A14C-E20D-BB03C0CC2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2421" y="2845192"/>
            <a:ext cx="2734462" cy="2050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CA9F5700-E83E-6E18-7C20-137726557C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513" y="3867513"/>
            <a:ext cx="432000" cy="4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40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5;p3">
            <a:extLst>
              <a:ext uri="{FF2B5EF4-FFF2-40B4-BE49-F238E27FC236}">
                <a16:creationId xmlns:a16="http://schemas.microsoft.com/office/drawing/2014/main" id="{B8E792C6-EF23-904C-EA65-145D114C4065}"/>
              </a:ext>
            </a:extLst>
          </p:cNvPr>
          <p:cNvSpPr txBox="1"/>
          <p:nvPr/>
        </p:nvSpPr>
        <p:spPr>
          <a:xfrm>
            <a:off x="427385" y="528399"/>
            <a:ext cx="10459151" cy="897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pt-PT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A Lingua Nova segue as principais características da linguagem </a:t>
            </a:r>
            <a:r>
              <a:rPr lang="pt-PT" sz="2800" b="1" u="none" strike="noStrike" cap="none" dirty="0" err="1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Julia</a:t>
            </a:r>
            <a:r>
              <a:rPr lang="pt-PT" sz="2800" b="1" u="none" strike="noStrike" cap="none" dirty="0">
                <a:latin typeface="Candara" panose="020E0502030303020204" pitchFamily="34" charset="0"/>
                <a:ea typeface="Arial Narrow"/>
                <a:cs typeface="Segoe UI" panose="020B0502040204020203" pitchFamily="34" charset="0"/>
                <a:sym typeface="Arial Narrow"/>
              </a:rPr>
              <a:t>, mas traduzido para o português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392985D-B4D0-0082-7A90-2C44BF2BE0EF}"/>
              </a:ext>
            </a:extLst>
          </p:cNvPr>
          <p:cNvCxnSpPr/>
          <p:nvPr/>
        </p:nvCxnSpPr>
        <p:spPr>
          <a:xfrm>
            <a:off x="427385" y="1481616"/>
            <a:ext cx="560717" cy="0"/>
          </a:xfrm>
          <a:prstGeom prst="line">
            <a:avLst/>
          </a:prstGeom>
          <a:ln w="28575">
            <a:solidFill>
              <a:srgbClr val="384D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D0C494-26CB-A8D5-FAC1-84603A3B1A31}"/>
              </a:ext>
            </a:extLst>
          </p:cNvPr>
          <p:cNvSpPr txBox="1"/>
          <p:nvPr/>
        </p:nvSpPr>
        <p:spPr>
          <a:xfrm>
            <a:off x="367003" y="230422"/>
            <a:ext cx="1755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200" dirty="0">
                <a:solidFill>
                  <a:srgbClr val="384D66"/>
                </a:solidFill>
                <a:latin typeface="Candara" panose="020E0502030303020204" pitchFamily="34" charset="0"/>
                <a:cs typeface="Segoe UI" panose="020B0502040204020203" pitchFamily="34" charset="0"/>
              </a:rPr>
              <a:t>Exemplo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AE69F9-9F12-93A2-B878-71FE091CD0BC}"/>
              </a:ext>
            </a:extLst>
          </p:cNvPr>
          <p:cNvSpPr/>
          <p:nvPr/>
        </p:nvSpPr>
        <p:spPr>
          <a:xfrm>
            <a:off x="0" y="6741480"/>
            <a:ext cx="12192001" cy="116520"/>
          </a:xfrm>
          <a:prstGeom prst="rect">
            <a:avLst/>
          </a:prstGeom>
          <a:solidFill>
            <a:srgbClr val="384D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1" name="Picture 10" descr="A screen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5A1BD3F2-07A5-F470-9682-F813BF096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375" y="2085303"/>
            <a:ext cx="3614161" cy="443844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2" name="Google Shape;221;p21">
            <a:extLst>
              <a:ext uri="{FF2B5EF4-FFF2-40B4-BE49-F238E27FC236}">
                <a16:creationId xmlns:a16="http://schemas.microsoft.com/office/drawing/2014/main" id="{684CCD47-D21F-BE79-EAD4-1573E6987C88}"/>
              </a:ext>
            </a:extLst>
          </p:cNvPr>
          <p:cNvSpPr txBox="1"/>
          <p:nvPr/>
        </p:nvSpPr>
        <p:spPr>
          <a:xfrm>
            <a:off x="1113061" y="1586424"/>
            <a:ext cx="3763079" cy="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pt-PT" dirty="0">
                <a:solidFill>
                  <a:schemeClr val="accent3"/>
                </a:solidFill>
                <a:latin typeface="Candara" panose="020E0502030303020204" pitchFamily="34" charset="0"/>
                <a:ea typeface="Fira Sans Extra Condensed Medium"/>
                <a:cs typeface="Fira Sans Extra Condensed Medium"/>
                <a:sym typeface="Fira Sans Extra Condensed Medium"/>
              </a:rPr>
              <a:t>Linguagem </a:t>
            </a:r>
            <a:r>
              <a:rPr lang="pt-PT" dirty="0" err="1">
                <a:solidFill>
                  <a:schemeClr val="accent3"/>
                </a:solidFill>
                <a:latin typeface="Candara" panose="020E0502030303020204" pitchFamily="34" charset="0"/>
                <a:ea typeface="Fira Sans Extra Condensed Medium"/>
                <a:cs typeface="Fira Sans Extra Condensed Medium"/>
                <a:sym typeface="Fira Sans Extra Condensed Medium"/>
              </a:rPr>
              <a:t>Julia</a:t>
            </a:r>
            <a:endParaRPr lang="pt-PT" dirty="0">
              <a:solidFill>
                <a:schemeClr val="accent3"/>
              </a:solidFill>
              <a:latin typeface="Candara" panose="020E0502030303020204" pitchFamily="34" charset="0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61EE4A32-9D64-58BF-292F-0E5A2EA6E006}"/>
              </a:ext>
            </a:extLst>
          </p:cNvPr>
          <p:cNvSpPr/>
          <p:nvPr/>
        </p:nvSpPr>
        <p:spPr>
          <a:xfrm rot="5400000">
            <a:off x="4816958" y="3848073"/>
            <a:ext cx="2514600" cy="547519"/>
          </a:xfrm>
          <a:prstGeom prst="triangle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7" name="Picture 16" descr="A screen shot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C2CB54D9-4ADA-2AD8-A9B8-8F67716706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062" y="2085303"/>
            <a:ext cx="3763080" cy="444982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Google Shape;221;p21">
            <a:extLst>
              <a:ext uri="{FF2B5EF4-FFF2-40B4-BE49-F238E27FC236}">
                <a16:creationId xmlns:a16="http://schemas.microsoft.com/office/drawing/2014/main" id="{4CE8D21B-BB26-1444-ACDB-61CF0C9D7286}"/>
              </a:ext>
            </a:extLst>
          </p:cNvPr>
          <p:cNvSpPr txBox="1"/>
          <p:nvPr/>
        </p:nvSpPr>
        <p:spPr>
          <a:xfrm>
            <a:off x="7272375" y="1586424"/>
            <a:ext cx="3614161" cy="3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pt-PT">
                <a:solidFill>
                  <a:schemeClr val="accent3"/>
                </a:solidFill>
                <a:latin typeface="Candara" panose="020E0502030303020204" pitchFamily="34" charset="0"/>
                <a:ea typeface="Fira Sans Extra Condensed Medium"/>
                <a:cs typeface="Fira Sans Extra Condensed Medium"/>
                <a:sym typeface="Fira Sans Extra Condensed Medium"/>
              </a:rPr>
              <a:t>Lingua Nova</a:t>
            </a:r>
          </a:p>
        </p:txBody>
      </p:sp>
    </p:spTree>
    <p:extLst>
      <p:ext uri="{BB962C8B-B14F-4D97-AF65-F5344CB8AC3E}">
        <p14:creationId xmlns:p14="http://schemas.microsoft.com/office/powerpoint/2010/main" val="3854536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362</Words>
  <Application>Microsoft Macintosh PowerPoint</Application>
  <PresentationFormat>Widescreen</PresentationFormat>
  <Paragraphs>39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Arial Narrow</vt:lpstr>
      <vt:lpstr>Calibri</vt:lpstr>
      <vt:lpstr>Calibri Light</vt:lpstr>
      <vt:lpstr>Candara</vt:lpstr>
      <vt:lpstr>Myriad Pro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Beni Kracochansky</dc:creator>
  <cp:lastModifiedBy>Beni Kracochansky</cp:lastModifiedBy>
  <cp:revision>5</cp:revision>
  <dcterms:created xsi:type="dcterms:W3CDTF">2023-06-12T13:01:21Z</dcterms:created>
  <dcterms:modified xsi:type="dcterms:W3CDTF">2023-06-12T22:03:43Z</dcterms:modified>
</cp:coreProperties>
</file>

<file path=docProps/thumbnail.jpeg>
</file>